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29"/>
  </p:notesMasterIdLst>
  <p:sldIdLst>
    <p:sldId id="256" r:id="rId2"/>
    <p:sldId id="257" r:id="rId3"/>
    <p:sldId id="258" r:id="rId4"/>
    <p:sldId id="279" r:id="rId5"/>
    <p:sldId id="280" r:id="rId6"/>
    <p:sldId id="281" r:id="rId7"/>
    <p:sldId id="283" r:id="rId8"/>
    <p:sldId id="284" r:id="rId9"/>
    <p:sldId id="286" r:id="rId10"/>
    <p:sldId id="287" r:id="rId11"/>
    <p:sldId id="289" r:id="rId12"/>
    <p:sldId id="291" r:id="rId13"/>
    <p:sldId id="292" r:id="rId14"/>
    <p:sldId id="259" r:id="rId15"/>
    <p:sldId id="263" r:id="rId16"/>
    <p:sldId id="264" r:id="rId17"/>
    <p:sldId id="266" r:id="rId18"/>
    <p:sldId id="267" r:id="rId19"/>
    <p:sldId id="268" r:id="rId20"/>
    <p:sldId id="269" r:id="rId21"/>
    <p:sldId id="271" r:id="rId22"/>
    <p:sldId id="274" r:id="rId23"/>
    <p:sldId id="275" r:id="rId24"/>
    <p:sldId id="276" r:id="rId25"/>
    <p:sldId id="278" r:id="rId26"/>
    <p:sldId id="293" r:id="rId27"/>
    <p:sldId id="29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5EEBC-9040-45EA-AFAE-0FC2CA05DF47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8A2DF-AF47-4067-8AEE-86617DE74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8A2DF-AF47-4067-8AEE-86617DE74D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5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8/2/2015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CS654: Digital Image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Lecture 2</a:t>
            </a:r>
            <a:r>
              <a:rPr lang="en-GB" sz="3200" dirty="0"/>
              <a:t>: </a:t>
            </a:r>
            <a:r>
              <a:rPr lang="en-GB" sz="3200" dirty="0" smtClean="0"/>
              <a:t>Image Acquisition and Digitization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2" y="838247"/>
            <a:ext cx="1636713" cy="1775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687" y="5910470"/>
            <a:ext cx="723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courtesy: </a:t>
            </a:r>
            <a:r>
              <a:rPr lang="en-GB" i="1" dirty="0" smtClean="0"/>
              <a:t>Digital Image Processing, 3</a:t>
            </a:r>
            <a:r>
              <a:rPr lang="en-GB" i="1" baseline="30000" dirty="0" smtClean="0"/>
              <a:t>rd</a:t>
            </a:r>
            <a:r>
              <a:rPr lang="en-GB" i="1" dirty="0" smtClean="0"/>
              <a:t> Edition, Gonzalez and Woods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914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3366" y="5231356"/>
            <a:ext cx="4578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Satellite images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7" y="1842043"/>
            <a:ext cx="6283325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4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4260" y="3000971"/>
            <a:ext cx="48542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Visible spectrum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97" y="1690689"/>
            <a:ext cx="33940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8650" y="3296992"/>
            <a:ext cx="2294854" cy="1609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1901" y="1998201"/>
            <a:ext cx="3463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MRI images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3"/>
          <a:stretch/>
        </p:blipFill>
        <p:spPr bwMode="auto">
          <a:xfrm>
            <a:off x="655638" y="1532587"/>
            <a:ext cx="3916362" cy="185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2"/>
          <a:stretch/>
        </p:blipFill>
        <p:spPr bwMode="auto">
          <a:xfrm>
            <a:off x="546167" y="3630263"/>
            <a:ext cx="4135303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972744" y="4304087"/>
            <a:ext cx="362176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 sound 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9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Same image captured with different modalities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9"/>
          <a:stretch/>
        </p:blipFill>
        <p:spPr bwMode="auto">
          <a:xfrm>
            <a:off x="270504" y="2313414"/>
            <a:ext cx="8602992" cy="198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7580" y="4554936"/>
            <a:ext cx="849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Images of Crab Pulsar at the centre of the image, covering the electromagnetic spectrum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401" y="5293925"/>
            <a:ext cx="8425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latin typeface="Arial" panose="020B0604020202020204" pitchFamily="34" charset="0"/>
              </a:rPr>
              <a:t>At the </a:t>
            </a:r>
            <a:r>
              <a:rPr lang="en-GB" sz="1600" i="1" dirty="0" err="1">
                <a:latin typeface="Arial" panose="020B0604020202020204" pitchFamily="34" charset="0"/>
              </a:rPr>
              <a:t>center</a:t>
            </a:r>
            <a:r>
              <a:rPr lang="en-GB" sz="1600" i="1" dirty="0">
                <a:latin typeface="Arial" panose="020B0604020202020204" pitchFamily="34" charset="0"/>
              </a:rPr>
              <a:t> of the </a:t>
            </a:r>
            <a:r>
              <a:rPr lang="en-GB" sz="1600" i="1" dirty="0" smtClean="0">
                <a:latin typeface="Arial" panose="020B0604020202020204" pitchFamily="34" charset="0"/>
              </a:rPr>
              <a:t>Crab Nebula </a:t>
            </a:r>
            <a:r>
              <a:rPr lang="en-GB" sz="1600" i="1" dirty="0">
                <a:latin typeface="Arial" panose="020B0604020202020204" pitchFamily="34" charset="0"/>
              </a:rPr>
              <a:t>lies the Crab Pulsar, a neutron star 28–30 kilometres (17–19 mi) across with a spin rate of 30.2 times per </a:t>
            </a:r>
            <a:r>
              <a:rPr lang="en-GB" sz="1600" i="1" dirty="0" smtClean="0">
                <a:latin typeface="Arial" panose="020B0604020202020204" pitchFamily="34" charset="0"/>
              </a:rPr>
              <a:t>second,</a:t>
            </a:r>
            <a:r>
              <a:rPr lang="en-GB" sz="1600" i="1" baseline="30000" dirty="0">
                <a:latin typeface="Arial" panose="020B0604020202020204" pitchFamily="34" charset="0"/>
              </a:rPr>
              <a:t> </a:t>
            </a:r>
            <a:r>
              <a:rPr lang="en-GB" sz="1600" i="1" dirty="0" smtClean="0">
                <a:latin typeface="Arial" panose="020B0604020202020204" pitchFamily="34" charset="0"/>
              </a:rPr>
              <a:t>which </a:t>
            </a:r>
            <a:r>
              <a:rPr lang="en-GB" sz="1600" i="1" dirty="0">
                <a:latin typeface="Arial" panose="020B0604020202020204" pitchFamily="34" charset="0"/>
              </a:rPr>
              <a:t>emits pulses of radiation from gamma rays to radio waves.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630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Human Visual System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2" y="1983548"/>
            <a:ext cx="3725863" cy="394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3986793" y="1521608"/>
            <a:ext cx="5092812" cy="1347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844" y="3371537"/>
            <a:ext cx="4656137" cy="2592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893195" y="1521608"/>
            <a:ext cx="12879" cy="757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164386" y="2611057"/>
            <a:ext cx="1661374" cy="760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2885" y="3348507"/>
            <a:ext cx="2267702" cy="1596980"/>
          </a:xfrm>
          <a:custGeom>
            <a:avLst/>
            <a:gdLst>
              <a:gd name="connsiteX0" fmla="*/ 64394 w 2267702"/>
              <a:gd name="connsiteY0" fmla="*/ 0 h 1596980"/>
              <a:gd name="connsiteX1" fmla="*/ 12878 w 2267702"/>
              <a:gd name="connsiteY1" fmla="*/ 244699 h 1596980"/>
              <a:gd name="connsiteX2" fmla="*/ 0 w 2267702"/>
              <a:gd name="connsiteY2" fmla="*/ 296214 h 1596980"/>
              <a:gd name="connsiteX3" fmla="*/ 25757 w 2267702"/>
              <a:gd name="connsiteY3" fmla="*/ 643944 h 1596980"/>
              <a:gd name="connsiteX4" fmla="*/ 38636 w 2267702"/>
              <a:gd name="connsiteY4" fmla="*/ 682580 h 1596980"/>
              <a:gd name="connsiteX5" fmla="*/ 64394 w 2267702"/>
              <a:gd name="connsiteY5" fmla="*/ 772732 h 1596980"/>
              <a:gd name="connsiteX6" fmla="*/ 103030 w 2267702"/>
              <a:gd name="connsiteY6" fmla="*/ 811369 h 1596980"/>
              <a:gd name="connsiteX7" fmla="*/ 154546 w 2267702"/>
              <a:gd name="connsiteY7" fmla="*/ 875763 h 1596980"/>
              <a:gd name="connsiteX8" fmla="*/ 218940 w 2267702"/>
              <a:gd name="connsiteY8" fmla="*/ 927279 h 1596980"/>
              <a:gd name="connsiteX9" fmla="*/ 244698 w 2267702"/>
              <a:gd name="connsiteY9" fmla="*/ 965916 h 1596980"/>
              <a:gd name="connsiteX10" fmla="*/ 283335 w 2267702"/>
              <a:gd name="connsiteY10" fmla="*/ 1004552 h 1596980"/>
              <a:gd name="connsiteX11" fmla="*/ 309092 w 2267702"/>
              <a:gd name="connsiteY11" fmla="*/ 1056068 h 1596980"/>
              <a:gd name="connsiteX12" fmla="*/ 360608 w 2267702"/>
              <a:gd name="connsiteY12" fmla="*/ 1133341 h 1596980"/>
              <a:gd name="connsiteX13" fmla="*/ 425002 w 2267702"/>
              <a:gd name="connsiteY13" fmla="*/ 1249251 h 1596980"/>
              <a:gd name="connsiteX14" fmla="*/ 463639 w 2267702"/>
              <a:gd name="connsiteY14" fmla="*/ 1275008 h 1596980"/>
              <a:gd name="connsiteX15" fmla="*/ 528033 w 2267702"/>
              <a:gd name="connsiteY15" fmla="*/ 1352282 h 1596980"/>
              <a:gd name="connsiteX16" fmla="*/ 566670 w 2267702"/>
              <a:gd name="connsiteY16" fmla="*/ 1378039 h 1596980"/>
              <a:gd name="connsiteX17" fmla="*/ 592428 w 2267702"/>
              <a:gd name="connsiteY17" fmla="*/ 1416676 h 1596980"/>
              <a:gd name="connsiteX18" fmla="*/ 631064 w 2267702"/>
              <a:gd name="connsiteY18" fmla="*/ 1442434 h 1596980"/>
              <a:gd name="connsiteX19" fmla="*/ 721216 w 2267702"/>
              <a:gd name="connsiteY19" fmla="*/ 1481070 h 1596980"/>
              <a:gd name="connsiteX20" fmla="*/ 837126 w 2267702"/>
              <a:gd name="connsiteY20" fmla="*/ 1532586 h 1596980"/>
              <a:gd name="connsiteX21" fmla="*/ 875763 w 2267702"/>
              <a:gd name="connsiteY21" fmla="*/ 1545465 h 1596980"/>
              <a:gd name="connsiteX22" fmla="*/ 914400 w 2267702"/>
              <a:gd name="connsiteY22" fmla="*/ 1558344 h 1596980"/>
              <a:gd name="connsiteX23" fmla="*/ 1043188 w 2267702"/>
              <a:gd name="connsiteY23" fmla="*/ 1596980 h 1596980"/>
              <a:gd name="connsiteX24" fmla="*/ 1378039 w 2267702"/>
              <a:gd name="connsiteY24" fmla="*/ 1584101 h 1596980"/>
              <a:gd name="connsiteX25" fmla="*/ 1584101 w 2267702"/>
              <a:gd name="connsiteY25" fmla="*/ 1558344 h 1596980"/>
              <a:gd name="connsiteX26" fmla="*/ 1622738 w 2267702"/>
              <a:gd name="connsiteY26" fmla="*/ 1532586 h 1596980"/>
              <a:gd name="connsiteX27" fmla="*/ 1674253 w 2267702"/>
              <a:gd name="connsiteY27" fmla="*/ 1506828 h 1596980"/>
              <a:gd name="connsiteX28" fmla="*/ 1725769 w 2267702"/>
              <a:gd name="connsiteY28" fmla="*/ 1468192 h 1596980"/>
              <a:gd name="connsiteX29" fmla="*/ 1854557 w 2267702"/>
              <a:gd name="connsiteY29" fmla="*/ 1403797 h 1596980"/>
              <a:gd name="connsiteX30" fmla="*/ 1931830 w 2267702"/>
              <a:gd name="connsiteY30" fmla="*/ 1352282 h 1596980"/>
              <a:gd name="connsiteX31" fmla="*/ 1970467 w 2267702"/>
              <a:gd name="connsiteY31" fmla="*/ 1326524 h 1596980"/>
              <a:gd name="connsiteX32" fmla="*/ 2034861 w 2267702"/>
              <a:gd name="connsiteY32" fmla="*/ 1236372 h 1596980"/>
              <a:gd name="connsiteX33" fmla="*/ 2112135 w 2267702"/>
              <a:gd name="connsiteY33" fmla="*/ 1159099 h 1596980"/>
              <a:gd name="connsiteX34" fmla="*/ 2150771 w 2267702"/>
              <a:gd name="connsiteY34" fmla="*/ 1120462 h 1596980"/>
              <a:gd name="connsiteX35" fmla="*/ 2189408 w 2267702"/>
              <a:gd name="connsiteY35" fmla="*/ 1017431 h 1596980"/>
              <a:gd name="connsiteX36" fmla="*/ 2202287 w 2267702"/>
              <a:gd name="connsiteY36" fmla="*/ 978794 h 1596980"/>
              <a:gd name="connsiteX37" fmla="*/ 2228045 w 2267702"/>
              <a:gd name="connsiteY37" fmla="*/ 940158 h 1596980"/>
              <a:gd name="connsiteX38" fmla="*/ 2266681 w 2267702"/>
              <a:gd name="connsiteY38" fmla="*/ 528034 h 1596980"/>
              <a:gd name="connsiteX39" fmla="*/ 2266681 w 2267702"/>
              <a:gd name="connsiteY39" fmla="*/ 141668 h 159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67702" h="1596980">
                <a:moveTo>
                  <a:pt x="64394" y="0"/>
                </a:moveTo>
                <a:cubicBezTo>
                  <a:pt x="32300" y="176514"/>
                  <a:pt x="50279" y="95092"/>
                  <a:pt x="12878" y="244699"/>
                </a:cubicBezTo>
                <a:lnTo>
                  <a:pt x="0" y="296214"/>
                </a:lnTo>
                <a:cubicBezTo>
                  <a:pt x="6333" y="435553"/>
                  <a:pt x="-3918" y="525246"/>
                  <a:pt x="25757" y="643944"/>
                </a:cubicBezTo>
                <a:cubicBezTo>
                  <a:pt x="29050" y="657114"/>
                  <a:pt x="34907" y="669527"/>
                  <a:pt x="38636" y="682580"/>
                </a:cubicBezTo>
                <a:cubicBezTo>
                  <a:pt x="40783" y="690095"/>
                  <a:pt x="56673" y="761151"/>
                  <a:pt x="64394" y="772732"/>
                </a:cubicBezTo>
                <a:cubicBezTo>
                  <a:pt x="74497" y="787887"/>
                  <a:pt x="91036" y="797662"/>
                  <a:pt x="103030" y="811369"/>
                </a:cubicBezTo>
                <a:cubicBezTo>
                  <a:pt x="121131" y="832056"/>
                  <a:pt x="135109" y="856326"/>
                  <a:pt x="154546" y="875763"/>
                </a:cubicBezTo>
                <a:cubicBezTo>
                  <a:pt x="173983" y="895200"/>
                  <a:pt x="199503" y="907842"/>
                  <a:pt x="218940" y="927279"/>
                </a:cubicBezTo>
                <a:cubicBezTo>
                  <a:pt x="229885" y="938224"/>
                  <a:pt x="234789" y="954025"/>
                  <a:pt x="244698" y="965916"/>
                </a:cubicBezTo>
                <a:cubicBezTo>
                  <a:pt x="256358" y="979908"/>
                  <a:pt x="270456" y="991673"/>
                  <a:pt x="283335" y="1004552"/>
                </a:cubicBezTo>
                <a:cubicBezTo>
                  <a:pt x="291921" y="1021724"/>
                  <a:pt x="299214" y="1039605"/>
                  <a:pt x="309092" y="1056068"/>
                </a:cubicBezTo>
                <a:cubicBezTo>
                  <a:pt x="325019" y="1082613"/>
                  <a:pt x="350819" y="1103973"/>
                  <a:pt x="360608" y="1133341"/>
                </a:cubicBezTo>
                <a:cubicBezTo>
                  <a:pt x="374028" y="1173602"/>
                  <a:pt x="387045" y="1223947"/>
                  <a:pt x="425002" y="1249251"/>
                </a:cubicBezTo>
                <a:lnTo>
                  <a:pt x="463639" y="1275008"/>
                </a:lnTo>
                <a:cubicBezTo>
                  <a:pt x="488964" y="1312996"/>
                  <a:pt x="490849" y="1321296"/>
                  <a:pt x="528033" y="1352282"/>
                </a:cubicBezTo>
                <a:cubicBezTo>
                  <a:pt x="539924" y="1362191"/>
                  <a:pt x="553791" y="1369453"/>
                  <a:pt x="566670" y="1378039"/>
                </a:cubicBezTo>
                <a:cubicBezTo>
                  <a:pt x="575256" y="1390918"/>
                  <a:pt x="581483" y="1405731"/>
                  <a:pt x="592428" y="1416676"/>
                </a:cubicBezTo>
                <a:cubicBezTo>
                  <a:pt x="603373" y="1427621"/>
                  <a:pt x="617625" y="1434755"/>
                  <a:pt x="631064" y="1442434"/>
                </a:cubicBezTo>
                <a:cubicBezTo>
                  <a:pt x="675625" y="1467898"/>
                  <a:pt x="677870" y="1466622"/>
                  <a:pt x="721216" y="1481070"/>
                </a:cubicBezTo>
                <a:cubicBezTo>
                  <a:pt x="782444" y="1521889"/>
                  <a:pt x="745169" y="1501933"/>
                  <a:pt x="837126" y="1532586"/>
                </a:cubicBezTo>
                <a:lnTo>
                  <a:pt x="875763" y="1545465"/>
                </a:lnTo>
                <a:cubicBezTo>
                  <a:pt x="888642" y="1549758"/>
                  <a:pt x="901230" y="1555051"/>
                  <a:pt x="914400" y="1558344"/>
                </a:cubicBezTo>
                <a:cubicBezTo>
                  <a:pt x="992255" y="1577808"/>
                  <a:pt x="949123" y="1565626"/>
                  <a:pt x="1043188" y="1596980"/>
                </a:cubicBezTo>
                <a:lnTo>
                  <a:pt x="1378039" y="1584101"/>
                </a:lnTo>
                <a:cubicBezTo>
                  <a:pt x="1470912" y="1578942"/>
                  <a:pt x="1501736" y="1572072"/>
                  <a:pt x="1584101" y="1558344"/>
                </a:cubicBezTo>
                <a:cubicBezTo>
                  <a:pt x="1596980" y="1549758"/>
                  <a:pt x="1609299" y="1540266"/>
                  <a:pt x="1622738" y="1532586"/>
                </a:cubicBezTo>
                <a:cubicBezTo>
                  <a:pt x="1639407" y="1523061"/>
                  <a:pt x="1657973" y="1517003"/>
                  <a:pt x="1674253" y="1506828"/>
                </a:cubicBezTo>
                <a:cubicBezTo>
                  <a:pt x="1692455" y="1495452"/>
                  <a:pt x="1707005" y="1478616"/>
                  <a:pt x="1725769" y="1468192"/>
                </a:cubicBezTo>
                <a:cubicBezTo>
                  <a:pt x="1947089" y="1345237"/>
                  <a:pt x="1625588" y="1549505"/>
                  <a:pt x="1854557" y="1403797"/>
                </a:cubicBezTo>
                <a:cubicBezTo>
                  <a:pt x="1880674" y="1387177"/>
                  <a:pt x="1906072" y="1369454"/>
                  <a:pt x="1931830" y="1352282"/>
                </a:cubicBezTo>
                <a:lnTo>
                  <a:pt x="1970467" y="1326524"/>
                </a:lnTo>
                <a:cubicBezTo>
                  <a:pt x="1988383" y="1299651"/>
                  <a:pt x="2014324" y="1259191"/>
                  <a:pt x="2034861" y="1236372"/>
                </a:cubicBezTo>
                <a:cubicBezTo>
                  <a:pt x="2059230" y="1209296"/>
                  <a:pt x="2086377" y="1184857"/>
                  <a:pt x="2112135" y="1159099"/>
                </a:cubicBezTo>
                <a:lnTo>
                  <a:pt x="2150771" y="1120462"/>
                </a:lnTo>
                <a:cubicBezTo>
                  <a:pt x="2180004" y="1032763"/>
                  <a:pt x="2143208" y="1140630"/>
                  <a:pt x="2189408" y="1017431"/>
                </a:cubicBezTo>
                <a:cubicBezTo>
                  <a:pt x="2194175" y="1004720"/>
                  <a:pt x="2196216" y="990936"/>
                  <a:pt x="2202287" y="978794"/>
                </a:cubicBezTo>
                <a:cubicBezTo>
                  <a:pt x="2209209" y="964950"/>
                  <a:pt x="2219459" y="953037"/>
                  <a:pt x="2228045" y="940158"/>
                </a:cubicBezTo>
                <a:cubicBezTo>
                  <a:pt x="2287208" y="762664"/>
                  <a:pt x="2260639" y="866373"/>
                  <a:pt x="2266681" y="528034"/>
                </a:cubicBezTo>
                <a:cubicBezTo>
                  <a:pt x="2268980" y="399266"/>
                  <a:pt x="2266681" y="270457"/>
                  <a:pt x="2266681" y="14166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87687" y="1404730"/>
            <a:ext cx="662609" cy="139147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35826" y="2100469"/>
            <a:ext cx="9541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6968" y="1480319"/>
            <a:ext cx="13252" cy="8836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378226" y="5261113"/>
            <a:ext cx="238539" cy="5300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120221" y="5128592"/>
            <a:ext cx="4505866" cy="5543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0.27986 0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repeatCount="indefinite" accel="50000" decel="50000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-2.59259E-6 L 0.01041 0.4039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2222E-6 2.96296E-6 L -0.03646 0.1016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/>
          <p:cNvPicPr>
            <a:picLocks noChangeAspect="1" noChangeArrowheads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50" y="1382156"/>
            <a:ext cx="4149300" cy="463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Adaptation to different light condition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081670" y="6188765"/>
            <a:ext cx="266368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093844" y="2105917"/>
            <a:ext cx="19879" cy="34919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9259113">
            <a:off x="3975652" y="4294567"/>
            <a:ext cx="1596887" cy="9011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9259113">
            <a:off x="5128593" y="1784308"/>
            <a:ext cx="1596887" cy="9011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73050" y="3101233"/>
            <a:ext cx="371329" cy="37132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3" y="2370741"/>
            <a:ext cx="274955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406283" y="1448872"/>
            <a:ext cx="5653825" cy="4187919"/>
            <a:chOff x="3406283" y="1448872"/>
            <a:chExt cx="5653825" cy="4187919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859" y="1448872"/>
              <a:ext cx="4590491" cy="3718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406283" y="5267459"/>
              <a:ext cx="5653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Typical Weber ratio as a function of intensity</a:t>
              </a:r>
              <a:endParaRPr lang="en-US" dirty="0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4168649" y="5814158"/>
            <a:ext cx="420092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651898" y="1690689"/>
            <a:ext cx="27345" cy="384760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467061" y="1027907"/>
            <a:ext cx="0" cy="36898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943061" y="632759"/>
            <a:ext cx="2955235" cy="406292"/>
            <a:chOff x="4943061" y="632759"/>
            <a:chExt cx="2955235" cy="40629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943061" y="1027907"/>
              <a:ext cx="1326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626087" y="1027907"/>
              <a:ext cx="12722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33391" y="632759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Dark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68920" y="669719"/>
              <a:ext cx="748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Bright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5645426" y="1325217"/>
            <a:ext cx="0" cy="32732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214725" y="1477617"/>
            <a:ext cx="0" cy="32732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155095" y="2597426"/>
            <a:ext cx="54333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061764" y="1802297"/>
            <a:ext cx="0" cy="7951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898296" y="1325217"/>
            <a:ext cx="0" cy="32732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467595" y="1477617"/>
            <a:ext cx="0" cy="32732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407965" y="4267202"/>
            <a:ext cx="543339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8251" y="4008784"/>
            <a:ext cx="0" cy="2584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3" y="1690689"/>
            <a:ext cx="3936933" cy="444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 band effect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03533" y="1444487"/>
            <a:ext cx="443337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03533" y="2623930"/>
            <a:ext cx="683006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46263" y="2418521"/>
            <a:ext cx="683006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37273" y="4293704"/>
            <a:ext cx="842032" cy="25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750" y="4088295"/>
            <a:ext cx="842032" cy="25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8688" y="3290860"/>
            <a:ext cx="1558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48688" y="4794982"/>
            <a:ext cx="2089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Reality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6070" y="2292626"/>
            <a:ext cx="424069" cy="3425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208104" y="1842052"/>
            <a:ext cx="5565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67210" y="2040835"/>
            <a:ext cx="387886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9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1" grpId="0"/>
      <p:bldP spid="14" grpId="0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22927" r="11337" b="54325"/>
          <a:stretch/>
        </p:blipFill>
        <p:spPr bwMode="auto">
          <a:xfrm>
            <a:off x="2146852" y="1762539"/>
            <a:ext cx="5141844" cy="72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of Mach band effect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531" t="6614" r="12531" b="16337"/>
          <a:stretch/>
        </p:blipFill>
        <p:spPr>
          <a:xfrm>
            <a:off x="163278" y="3451539"/>
            <a:ext cx="4456090" cy="2704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230" t="20616" r="8854" b="24083"/>
          <a:stretch/>
        </p:blipFill>
        <p:spPr>
          <a:xfrm>
            <a:off x="4723160" y="3677207"/>
            <a:ext cx="4286629" cy="225322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6"/>
          <a:stretch/>
        </p:blipFill>
        <p:spPr bwMode="auto">
          <a:xfrm>
            <a:off x="1399937" y="1020671"/>
            <a:ext cx="6635674" cy="221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12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b="339"/>
          <a:stretch/>
        </p:blipFill>
        <p:spPr bwMode="auto">
          <a:xfrm>
            <a:off x="2369712" y="1599105"/>
            <a:ext cx="4971246" cy="489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visual illusions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02226" y="2067339"/>
            <a:ext cx="1484244" cy="153725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10678" y="2769704"/>
            <a:ext cx="20143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948628" y="2696817"/>
            <a:ext cx="304800" cy="30480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5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 of Lecture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Introduction to the subject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Applications of image analysis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Areas of focus for this course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GB" sz="2400" dirty="0" smtClean="0"/>
              <a:t>Relationship with other subjects</a:t>
            </a:r>
          </a:p>
        </p:txBody>
      </p:sp>
    </p:spTree>
    <p:extLst>
      <p:ext uri="{BB962C8B-B14F-4D97-AF65-F5344CB8AC3E}">
        <p14:creationId xmlns:p14="http://schemas.microsoft.com/office/powerpoint/2010/main" val="3915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61" y="1545846"/>
            <a:ext cx="7621478" cy="448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Electromagnetic spectrum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670852" y="3746356"/>
            <a:ext cx="503583" cy="4373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20923"/>
            <a:ext cx="4844692" cy="520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sensors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47" y="2061597"/>
            <a:ext cx="3116687" cy="33012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5976708"/>
            <a:ext cx="2699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 sensors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29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14"/>
          <a:stretch/>
        </p:blipFill>
        <p:spPr bwMode="auto">
          <a:xfrm>
            <a:off x="327142" y="1582547"/>
            <a:ext cx="8489716" cy="48050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Digital Image formation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88" y="1555346"/>
            <a:ext cx="5577424" cy="49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sampling and quantization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 rotWithShape="1"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 bwMode="auto">
          <a:xfrm>
            <a:off x="2119581" y="2026723"/>
            <a:ext cx="5543348" cy="320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digitization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10" y="1458869"/>
            <a:ext cx="4593912" cy="485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Saturation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Digitization: demo</a:t>
            </a:r>
            <a:endParaRPr lang="en-US" dirty="0"/>
          </a:p>
        </p:txBody>
      </p:sp>
      <p:pic>
        <p:nvPicPr>
          <p:cNvPr id="5" name="digit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609"/>
          <a:stretch/>
        </p:blipFill>
        <p:spPr>
          <a:xfrm>
            <a:off x="132522" y="1969536"/>
            <a:ext cx="8905461" cy="47196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39" y="413535"/>
            <a:ext cx="1345924" cy="25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>
                <a:solidFill>
                  <a:srgbClr val="0070C0"/>
                </a:solidFill>
              </a:rPr>
              <a:t>Next Lecture: </a:t>
            </a:r>
            <a:r>
              <a:rPr lang="en-GB" sz="2400" dirty="0" smtClean="0"/>
              <a:t>Image </a:t>
            </a:r>
            <a:r>
              <a:rPr lang="en-GB" sz="2400" dirty="0" smtClean="0"/>
              <a:t>Digitization and Representation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20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Digital images and Human visual system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Image accusation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Explain the importance of image digitization</a:t>
            </a:r>
          </a:p>
          <a:p>
            <a:pPr lvl="1">
              <a:lnSpc>
                <a:spcPct val="150000"/>
              </a:lnSpc>
            </a:pPr>
            <a:r>
              <a:rPr lang="en-GB" sz="2400" dirty="0" smtClean="0"/>
              <a:t>Why digitize</a:t>
            </a:r>
          </a:p>
          <a:p>
            <a:pPr lvl="1">
              <a:lnSpc>
                <a:spcPct val="150000"/>
              </a:lnSpc>
            </a:pPr>
            <a:r>
              <a:rPr lang="en-GB" sz="2400" dirty="0" smtClean="0"/>
              <a:t>What is digitization</a:t>
            </a:r>
          </a:p>
          <a:p>
            <a:pPr lvl="1">
              <a:lnSpc>
                <a:spcPct val="150000"/>
              </a:lnSpc>
            </a:pPr>
            <a:r>
              <a:rPr lang="en-GB" sz="2400" dirty="0" smtClean="0"/>
              <a:t>How to digitize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Sampling and Quantization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Size space trade-off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6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Digital Image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1749425"/>
            <a:ext cx="3722687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333" y="5512158"/>
            <a:ext cx="403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First picture of moon from US space 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Electromagnetic spectrum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07"/>
          <a:stretch/>
        </p:blipFill>
        <p:spPr bwMode="auto">
          <a:xfrm>
            <a:off x="277283" y="2320299"/>
            <a:ext cx="8589434" cy="136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3438659" y="2846231"/>
            <a:ext cx="721217" cy="7212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26" y="1630296"/>
            <a:ext cx="355441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50684" y="3157858"/>
            <a:ext cx="3464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Gamma-ray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34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4814" y="3157858"/>
            <a:ext cx="1616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-ray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20" y="1567377"/>
            <a:ext cx="3248404" cy="482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4107" y="1455313"/>
            <a:ext cx="1635617" cy="34000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9445" y="3157858"/>
            <a:ext cx="3627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 violate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7781"/>
            <a:ext cx="4033502" cy="502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Images from different modalities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0636" y="3157858"/>
            <a:ext cx="33847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 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microscopy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4" y="1690689"/>
            <a:ext cx="4244930" cy="472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71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232</Words>
  <Application>Microsoft Office PowerPoint</Application>
  <PresentationFormat>On-screen Show (4:3)</PresentationFormat>
  <Paragraphs>63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CS654: Digital Image Analysis</vt:lpstr>
      <vt:lpstr>Recap of Lecture 1</vt:lpstr>
      <vt:lpstr>Outline of Lecture 2</vt:lpstr>
      <vt:lpstr>Digital Image</vt:lpstr>
      <vt:lpstr>Electromagnetic spectrum</vt:lpstr>
      <vt:lpstr>Images from different modalities</vt:lpstr>
      <vt:lpstr>Images from different modalities</vt:lpstr>
      <vt:lpstr>Images from different modalities</vt:lpstr>
      <vt:lpstr>Images from different modalities</vt:lpstr>
      <vt:lpstr>Images from different modalities</vt:lpstr>
      <vt:lpstr>Images from different modalities</vt:lpstr>
      <vt:lpstr>Images from different modalities</vt:lpstr>
      <vt:lpstr>Same image captured with different modalities</vt:lpstr>
      <vt:lpstr>Human Visual System</vt:lpstr>
      <vt:lpstr>Adaptation to different light condition</vt:lpstr>
      <vt:lpstr>Experiment</vt:lpstr>
      <vt:lpstr>Mach band effect</vt:lpstr>
      <vt:lpstr>PowerPoint Presentation</vt:lpstr>
      <vt:lpstr>Examples of visual illusions</vt:lpstr>
      <vt:lpstr>Electromagnetic spectrum</vt:lpstr>
      <vt:lpstr>Image sensors</vt:lpstr>
      <vt:lpstr>Example of Digital Image formation process</vt:lpstr>
      <vt:lpstr>Example of sampling and quantization</vt:lpstr>
      <vt:lpstr>Image digitization example</vt:lpstr>
      <vt:lpstr>Saturation</vt:lpstr>
      <vt:lpstr>Digitization: demo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CS654: Digital Image Analysis</dc:title>
  <dc:creator>iit1</dc:creator>
  <cp:lastModifiedBy>iit1</cp:lastModifiedBy>
  <cp:revision>36</cp:revision>
  <dcterms:created xsi:type="dcterms:W3CDTF">2015-07-15T04:13:21Z</dcterms:created>
  <dcterms:modified xsi:type="dcterms:W3CDTF">2015-08-02T08:44:14Z</dcterms:modified>
</cp:coreProperties>
</file>